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w" charset="1" panose="00000500000000000000"/>
      <p:regular r:id="rId10"/>
    </p:embeddedFont>
    <p:embeddedFont>
      <p:font typeface="Now Bold" charset="1" panose="00000800000000000000"/>
      <p:regular r:id="rId11"/>
    </p:embeddedFont>
    <p:embeddedFont>
      <p:font typeface="Now Thin" charset="1" panose="00000300000000000000"/>
      <p:regular r:id="rId12"/>
    </p:embeddedFont>
    <p:embeddedFont>
      <p:font typeface="Now Light" charset="1" panose="00000400000000000000"/>
      <p:regular r:id="rId13"/>
    </p:embeddedFont>
    <p:embeddedFont>
      <p:font typeface="Now Medium" charset="1" panose="00000600000000000000"/>
      <p:regular r:id="rId14"/>
    </p:embeddedFont>
    <p:embeddedFont>
      <p:font typeface="Now Heavy" charset="1" panose="00000A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824">
            <a:off x="5580074" y="3948667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3272" y="1494186"/>
            <a:ext cx="7869140" cy="7298627"/>
          </a:xfrm>
          <a:custGeom>
            <a:avLst/>
            <a:gdLst/>
            <a:ahLst/>
            <a:cxnLst/>
            <a:rect r="r" b="b" t="t" l="l"/>
            <a:pathLst>
              <a:path h="7298627" w="7869140">
                <a:moveTo>
                  <a:pt x="0" y="0"/>
                </a:moveTo>
                <a:lnTo>
                  <a:pt x="7869140" y="0"/>
                </a:lnTo>
                <a:lnTo>
                  <a:pt x="7869140" y="7298628"/>
                </a:lnTo>
                <a:lnTo>
                  <a:pt x="0" y="729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47744"/>
            <a:ext cx="9393081" cy="3733969"/>
            <a:chOff x="0" y="0"/>
            <a:chExt cx="12524108" cy="49786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62458"/>
              <a:ext cx="12524108" cy="371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03"/>
                </a:lnSpc>
              </a:pPr>
              <a:r>
                <a:rPr lang="en-US" sz="9086">
                  <a:solidFill>
                    <a:srgbClr val="FFFFFF"/>
                  </a:solidFill>
                  <a:latin typeface="Now Bold"/>
                </a:rPr>
                <a:t>ARQUITECTURA VECTORIAL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954143" cy="1086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61"/>
                </a:lnSpc>
              </a:pPr>
              <a:r>
                <a:rPr lang="en-US" sz="5301" spc="1288">
                  <a:solidFill>
                    <a:srgbClr val="FFFFFF"/>
                  </a:solidFill>
                  <a:latin typeface="Now"/>
                </a:rPr>
                <a:t>PROYECTOII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306914"/>
            <a:ext cx="7540621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2018225504 - JOSUE CUBERO</a:t>
            </a:r>
          </a:p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2019173506 - BRANDON GOMEZ</a:t>
            </a:r>
          </a:p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2019031688- LEONARDO GUILLEN</a:t>
            </a:r>
          </a:p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2018080231- JUAN PEÑA</a:t>
            </a:r>
          </a:p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2020096499- IGNACIO MORALES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0254" y="5440332"/>
            <a:ext cx="3667231" cy="3401357"/>
          </a:xfrm>
          <a:custGeom>
            <a:avLst/>
            <a:gdLst/>
            <a:ahLst/>
            <a:cxnLst/>
            <a:rect r="r" b="b" t="t" l="l"/>
            <a:pathLst>
              <a:path h="3401357" w="3667231">
                <a:moveTo>
                  <a:pt x="0" y="0"/>
                </a:moveTo>
                <a:lnTo>
                  <a:pt x="3667232" y="0"/>
                </a:lnTo>
                <a:lnTo>
                  <a:pt x="3667232" y="3401357"/>
                </a:lnTo>
                <a:lnTo>
                  <a:pt x="0" y="340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3926">
            <a:off x="1202544" y="8209747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8" y="0"/>
                </a:lnTo>
                <a:lnTo>
                  <a:pt x="3313228" y="2766546"/>
                </a:lnTo>
                <a:lnTo>
                  <a:pt x="0" y="2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02644" y="7141011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7723" y="1934446"/>
            <a:ext cx="12252555" cy="8050985"/>
          </a:xfrm>
          <a:custGeom>
            <a:avLst/>
            <a:gdLst/>
            <a:ahLst/>
            <a:cxnLst/>
            <a:rect r="r" b="b" t="t" l="l"/>
            <a:pathLst>
              <a:path h="8050985" w="12252555">
                <a:moveTo>
                  <a:pt x="0" y="0"/>
                </a:moveTo>
                <a:lnTo>
                  <a:pt x="12252554" y="0"/>
                </a:lnTo>
                <a:lnTo>
                  <a:pt x="12252554" y="8050985"/>
                </a:lnTo>
                <a:lnTo>
                  <a:pt x="0" y="8050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61975"/>
            <a:ext cx="16230600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6000" spc="516">
                <a:solidFill>
                  <a:srgbClr val="FFFFFF"/>
                </a:solidFill>
                <a:latin typeface="Now Bold"/>
              </a:rPr>
              <a:t>Modelo de Referencia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0254" y="6885643"/>
            <a:ext cx="3667231" cy="3401357"/>
          </a:xfrm>
          <a:custGeom>
            <a:avLst/>
            <a:gdLst/>
            <a:ahLst/>
            <a:cxnLst/>
            <a:rect r="r" b="b" t="t" l="l"/>
            <a:pathLst>
              <a:path h="3401357" w="3667231">
                <a:moveTo>
                  <a:pt x="0" y="0"/>
                </a:moveTo>
                <a:lnTo>
                  <a:pt x="3667232" y="0"/>
                </a:lnTo>
                <a:lnTo>
                  <a:pt x="3667232" y="3401357"/>
                </a:lnTo>
                <a:lnTo>
                  <a:pt x="0" y="340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53926">
            <a:off x="1202544" y="8209747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8" y="0"/>
                </a:lnTo>
                <a:lnTo>
                  <a:pt x="3313228" y="2766546"/>
                </a:lnTo>
                <a:lnTo>
                  <a:pt x="0" y="2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02644" y="7141011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32649" y="2246387"/>
            <a:ext cx="5226651" cy="4114800"/>
          </a:xfrm>
          <a:custGeom>
            <a:avLst/>
            <a:gdLst/>
            <a:ahLst/>
            <a:cxnLst/>
            <a:rect r="r" b="b" t="t" l="l"/>
            <a:pathLst>
              <a:path h="4114800" w="5226651">
                <a:moveTo>
                  <a:pt x="0" y="0"/>
                </a:moveTo>
                <a:lnTo>
                  <a:pt x="5226651" y="0"/>
                </a:lnTo>
                <a:lnTo>
                  <a:pt x="5226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61975"/>
            <a:ext cx="16230600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6000" spc="516">
                <a:solidFill>
                  <a:srgbClr val="FFFFFF"/>
                </a:solidFill>
                <a:latin typeface="Now Bold"/>
              </a:rPr>
              <a:t>Soluciones a problemas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26884"/>
            <a:ext cx="5137696" cy="128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Memoria Vectorial</a:t>
            </a:r>
          </a:p>
          <a:p>
            <a:pPr algn="ctr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Open Sans Bold"/>
              </a:rPr>
              <a:t>FPGA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72925" y="4174884"/>
            <a:ext cx="873993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03"/>
              </a:lnSpc>
            </a:pPr>
            <a:r>
              <a:rPr lang="en-US" sz="9086">
                <a:solidFill>
                  <a:srgbClr val="FFFFFF"/>
                </a:solidFill>
                <a:latin typeface="Now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6332657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5639" y="2271669"/>
            <a:ext cx="5936603" cy="5506199"/>
          </a:xfrm>
          <a:custGeom>
            <a:avLst/>
            <a:gdLst/>
            <a:ahLst/>
            <a:cxnLst/>
            <a:rect r="r" b="b" t="t" l="l"/>
            <a:pathLst>
              <a:path h="5506199" w="5936603">
                <a:moveTo>
                  <a:pt x="0" y="0"/>
                </a:moveTo>
                <a:lnTo>
                  <a:pt x="5936603" y="0"/>
                </a:lnTo>
                <a:lnTo>
                  <a:pt x="5936603" y="5506199"/>
                </a:lnTo>
                <a:lnTo>
                  <a:pt x="0" y="550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21127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3691">
            <a:off x="-281506" y="2719320"/>
            <a:ext cx="5990184" cy="5174021"/>
          </a:xfrm>
          <a:custGeom>
            <a:avLst/>
            <a:gdLst/>
            <a:ahLst/>
            <a:cxnLst/>
            <a:rect r="r" b="b" t="t" l="l"/>
            <a:pathLst>
              <a:path h="5174021" w="5990184">
                <a:moveTo>
                  <a:pt x="0" y="0"/>
                </a:moveTo>
                <a:lnTo>
                  <a:pt x="5990184" y="0"/>
                </a:lnTo>
                <a:lnTo>
                  <a:pt x="5990184" y="5174022"/>
                </a:lnTo>
                <a:lnTo>
                  <a:pt x="0" y="5174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81750" y="3719830"/>
            <a:ext cx="12039007" cy="476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INTRODUCCIÓN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ALGORITMO Y VECTORIZACION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COMPONENTES DEL SISTEMA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MICROARQUITECTURA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PROCESO DE DISEÑO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Now Bold"/>
              </a:rPr>
              <a:t>MODELO DE REFERENCIA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27172" y="3689929"/>
            <a:ext cx="1444428" cy="47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01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02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03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04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05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53703" y="2259410"/>
            <a:ext cx="5980595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670292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3136" y="2522642"/>
            <a:ext cx="6114995" cy="5610508"/>
          </a:xfrm>
          <a:custGeom>
            <a:avLst/>
            <a:gdLst/>
            <a:ahLst/>
            <a:cxnLst/>
            <a:rect r="r" b="b" t="t" l="l"/>
            <a:pathLst>
              <a:path h="5610508" w="6114995">
                <a:moveTo>
                  <a:pt x="0" y="0"/>
                </a:moveTo>
                <a:lnTo>
                  <a:pt x="6114995" y="0"/>
                </a:lnTo>
                <a:lnTo>
                  <a:pt x="6114995" y="5610508"/>
                </a:lnTo>
                <a:lnTo>
                  <a:pt x="0" y="561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67726" y="2698021"/>
            <a:ext cx="7393824" cy="1672762"/>
            <a:chOff x="0" y="0"/>
            <a:chExt cx="9858431" cy="22303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57579"/>
              <a:ext cx="9858431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9701699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7F1"/>
                  </a:solidFill>
                  <a:latin typeface="Now Bold"/>
                </a:rPr>
                <a:t>Introducción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9403">
            <a:off x="-10284865" y="4449302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4063" y="5418082"/>
            <a:ext cx="3018063" cy="3168570"/>
          </a:xfrm>
          <a:custGeom>
            <a:avLst/>
            <a:gdLst/>
            <a:ahLst/>
            <a:cxnLst/>
            <a:rect r="r" b="b" t="t" l="l"/>
            <a:pathLst>
              <a:path h="3168570" w="3018063">
                <a:moveTo>
                  <a:pt x="0" y="0"/>
                </a:moveTo>
                <a:lnTo>
                  <a:pt x="3018062" y="0"/>
                </a:lnTo>
                <a:lnTo>
                  <a:pt x="3018062" y="3168570"/>
                </a:lnTo>
                <a:lnTo>
                  <a:pt x="0" y="316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2331" y="695866"/>
            <a:ext cx="5276849" cy="3490793"/>
          </a:xfrm>
          <a:custGeom>
            <a:avLst/>
            <a:gdLst/>
            <a:ahLst/>
            <a:cxnLst/>
            <a:rect r="r" b="b" t="t" l="l"/>
            <a:pathLst>
              <a:path h="3490793" w="5276849">
                <a:moveTo>
                  <a:pt x="0" y="0"/>
                </a:moveTo>
                <a:lnTo>
                  <a:pt x="5276849" y="0"/>
                </a:lnTo>
                <a:lnTo>
                  <a:pt x="5276849" y="3490793"/>
                </a:lnTo>
                <a:lnTo>
                  <a:pt x="0" y="349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86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42331" y="4621093"/>
            <a:ext cx="5276849" cy="4302891"/>
          </a:xfrm>
          <a:custGeom>
            <a:avLst/>
            <a:gdLst/>
            <a:ahLst/>
            <a:cxnLst/>
            <a:rect r="r" b="b" t="t" l="l"/>
            <a:pathLst>
              <a:path h="4302891" w="5276849">
                <a:moveTo>
                  <a:pt x="0" y="0"/>
                </a:moveTo>
                <a:lnTo>
                  <a:pt x="5276849" y="0"/>
                </a:lnTo>
                <a:lnTo>
                  <a:pt x="5276849" y="4302891"/>
                </a:lnTo>
                <a:lnTo>
                  <a:pt x="0" y="430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8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34078"/>
            <a:ext cx="6489951" cy="170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Algoritmo y</a:t>
            </a:r>
          </a:p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vectorización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3494" y="2102681"/>
            <a:ext cx="8069997" cy="33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Algoritmo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3458" y="6198284"/>
            <a:ext cx="8069997" cy="33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Vectorización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41241" y="2617668"/>
            <a:ext cx="40772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Implementacion de cuadrados, circulos y triangulos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1241" y="3776543"/>
            <a:ext cx="40772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Uso de código simple para la construccion inicial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3494" y="6689266"/>
            <a:ext cx="40772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Implementacion utilizando intrinsics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23494" y="7537531"/>
            <a:ext cx="40772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Vectorizado en secciones de 4 datos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1241" y="4582993"/>
            <a:ext cx="40772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Algoritmo de distancia entre puntos y Bresenham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799999">
            <a:off x="-731341" y="6702176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7735" y="-547878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2426" y="2658864"/>
            <a:ext cx="3157389" cy="2078281"/>
          </a:xfrm>
          <a:custGeom>
            <a:avLst/>
            <a:gdLst/>
            <a:ahLst/>
            <a:cxnLst/>
            <a:rect r="r" b="b" t="t" l="l"/>
            <a:pathLst>
              <a:path h="2078281" w="3157389">
                <a:moveTo>
                  <a:pt x="0" y="0"/>
                </a:moveTo>
                <a:lnTo>
                  <a:pt x="3157389" y="0"/>
                </a:lnTo>
                <a:lnTo>
                  <a:pt x="3157389" y="2078281"/>
                </a:lnTo>
                <a:lnTo>
                  <a:pt x="0" y="2078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37527" y="2658864"/>
            <a:ext cx="2370997" cy="2078281"/>
          </a:xfrm>
          <a:custGeom>
            <a:avLst/>
            <a:gdLst/>
            <a:ahLst/>
            <a:cxnLst/>
            <a:rect r="r" b="b" t="t" l="l"/>
            <a:pathLst>
              <a:path h="2078281" w="2370997">
                <a:moveTo>
                  <a:pt x="0" y="0"/>
                </a:moveTo>
                <a:lnTo>
                  <a:pt x="2370997" y="0"/>
                </a:lnTo>
                <a:lnTo>
                  <a:pt x="2370997" y="2078281"/>
                </a:lnTo>
                <a:lnTo>
                  <a:pt x="0" y="2078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0949" y="1799933"/>
            <a:ext cx="9402077" cy="6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3205">
                <a:solidFill>
                  <a:srgbClr val="FFFFFF"/>
                </a:solidFill>
                <a:latin typeface="Now Bold"/>
              </a:rPr>
              <a:t>Algoritmo y Vectorización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20949" y="5143500"/>
            <a:ext cx="4318503" cy="2327296"/>
            <a:chOff x="0" y="0"/>
            <a:chExt cx="5758004" cy="31030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5758004" cy="645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700">
                  <a:solidFill>
                    <a:srgbClr val="FFFFFF"/>
                  </a:solidFill>
                  <a:latin typeface="Now Bold"/>
                </a:rPr>
                <a:t>Algoritmo Sin Vectorizar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02662"/>
              <a:ext cx="5758004" cy="2300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78"/>
                </a:lnSpc>
              </a:pPr>
              <a:r>
                <a:rPr lang="en-US" sz="1792">
                  <a:solidFill>
                    <a:srgbClr val="FFFFFF"/>
                  </a:solidFill>
                  <a:latin typeface="Now"/>
                </a:rPr>
                <a:t>Se desarrolla algoritmo en la arquitectura base para dibujar las diversas figuras y posteriormente,  probar la funcionalidad de la microarquitectura no vectorial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0797" y="5143500"/>
            <a:ext cx="4318503" cy="1974871"/>
            <a:chOff x="0" y="0"/>
            <a:chExt cx="5758004" cy="26331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5758004" cy="645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700">
                  <a:solidFill>
                    <a:srgbClr val="FFFFFF"/>
                  </a:solidFill>
                  <a:latin typeface="Now Bold"/>
                </a:rPr>
                <a:t>Algoritmo Vectorizado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02662"/>
              <a:ext cx="5758004" cy="1830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78"/>
                </a:lnSpc>
              </a:pPr>
              <a:r>
                <a:rPr lang="en-US" sz="1792">
                  <a:solidFill>
                    <a:srgbClr val="FFFFFF"/>
                  </a:solidFill>
                  <a:latin typeface="Now"/>
                </a:rPr>
                <a:t>Utiliza las nuevas instrucciones vectoriales realizadas para el ISA, lo cual permite operar múltiples datos en conjunto.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982203">
            <a:off x="-5252244" y="-2893048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3"/>
                </a:moveTo>
                <a:lnTo>
                  <a:pt x="0" y="8079723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1123" y="3255748"/>
            <a:ext cx="447009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Pipelining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7274" y="3255748"/>
            <a:ext cx="447009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VFUS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82666" y="3255748"/>
            <a:ext cx="447009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HAZARDS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105" y="4421608"/>
            <a:ext cx="5425007" cy="327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2"/>
              </a:lnSpc>
            </a:pPr>
            <a:r>
              <a:rPr lang="en-US" sz="1683">
                <a:solidFill>
                  <a:srgbClr val="FFFFFF"/>
                </a:solidFill>
                <a:latin typeface="Now"/>
              </a:rPr>
              <a:t>El procesamiento de instrucciones se divide en etapas secuenciales: búsqueda, decodificación, ejecución, acceso a memoria y escritura de vuelta. Cada etapa opera simultáneamente en diferentes instrucciones para lograr procesamiento paralelo y mejorar el rendimiento del procesador. La unidad de control extrae instrucciones, las analiza y ejecuta operaciones, accede a la memoria según sea necesario, y finalmente escribe los resultados de vuelta.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1562" y="4421608"/>
            <a:ext cx="4804876" cy="297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7"/>
              </a:lnSpc>
            </a:pPr>
            <a:r>
              <a:rPr lang="en-US" sz="1679">
                <a:solidFill>
                  <a:srgbClr val="FFFFFF"/>
                </a:solidFill>
                <a:latin typeface="Now"/>
              </a:rPr>
              <a:t>La Vector ALU y la Unidad de Carga y Almacenamiento Vectorial son componentes clave en arquitecturas de procesadores para operaciones vectoriales. La Vector ALU realiza cálculos en paralelo en conjuntos de datos, mientras que la Unidad de Carga y Almacenamiento Vectorial gestiona la transferencia eficiente de datos entre la memoria y los registros vectoriales.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82911" y="4421608"/>
            <a:ext cx="4470092" cy="231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7"/>
              </a:lnSpc>
            </a:pPr>
            <a:r>
              <a:rPr lang="en-US" sz="1679">
                <a:solidFill>
                  <a:srgbClr val="FFFFFF"/>
                </a:solidFill>
                <a:latin typeface="Now"/>
              </a:rPr>
              <a:t>Esta unidad de manejo de peligros para un diseño de pipeline de procesador. Esta unidad aborda hazards de datos y control. En la sección de reenvío de datos, se facilita la actualización de resultados desde etapas anteriores hacia posteriores.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5252" y="1449173"/>
            <a:ext cx="1489413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Componentes de la microarquitectura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31103" y="-1127826"/>
            <a:ext cx="3510426" cy="3255920"/>
          </a:xfrm>
          <a:custGeom>
            <a:avLst/>
            <a:gdLst/>
            <a:ahLst/>
            <a:cxnLst/>
            <a:rect r="r" b="b" t="t" l="l"/>
            <a:pathLst>
              <a:path h="3255920" w="3510426">
                <a:moveTo>
                  <a:pt x="0" y="0"/>
                </a:moveTo>
                <a:lnTo>
                  <a:pt x="3510426" y="0"/>
                </a:lnTo>
                <a:lnTo>
                  <a:pt x="3510426" y="3255920"/>
                </a:lnTo>
                <a:lnTo>
                  <a:pt x="0" y="325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856" y="1811262"/>
            <a:ext cx="8618760" cy="5869673"/>
          </a:xfrm>
          <a:custGeom>
            <a:avLst/>
            <a:gdLst/>
            <a:ahLst/>
            <a:cxnLst/>
            <a:rect r="r" b="b" t="t" l="l"/>
            <a:pathLst>
              <a:path h="5869673" w="8618760">
                <a:moveTo>
                  <a:pt x="0" y="0"/>
                </a:moveTo>
                <a:lnTo>
                  <a:pt x="8618760" y="0"/>
                </a:lnTo>
                <a:lnTo>
                  <a:pt x="8618760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5626" y="233897"/>
            <a:ext cx="8400899" cy="9024403"/>
          </a:xfrm>
          <a:custGeom>
            <a:avLst/>
            <a:gdLst/>
            <a:ahLst/>
            <a:cxnLst/>
            <a:rect r="r" b="b" t="t" l="l"/>
            <a:pathLst>
              <a:path h="9024403" w="8400899">
                <a:moveTo>
                  <a:pt x="0" y="0"/>
                </a:moveTo>
                <a:lnTo>
                  <a:pt x="8400898" y="0"/>
                </a:lnTo>
                <a:lnTo>
                  <a:pt x="8400898" y="9024403"/>
                </a:lnTo>
                <a:lnTo>
                  <a:pt x="0" y="902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69127" y="9258300"/>
            <a:ext cx="13032997" cy="1562496"/>
            <a:chOff x="0" y="0"/>
            <a:chExt cx="17377330" cy="20833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377330" cy="1227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42">
                  <a:solidFill>
                    <a:srgbClr val="FFFFFF"/>
                  </a:solidFill>
                  <a:latin typeface="Now Bold"/>
                </a:rPr>
                <a:t>Microarquitectura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08853"/>
              <a:ext cx="17377330" cy="57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4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615" y="373498"/>
            <a:ext cx="7682386" cy="8587098"/>
          </a:xfrm>
          <a:custGeom>
            <a:avLst/>
            <a:gdLst/>
            <a:ahLst/>
            <a:cxnLst/>
            <a:rect r="r" b="b" t="t" l="l"/>
            <a:pathLst>
              <a:path h="8587098" w="7682386">
                <a:moveTo>
                  <a:pt x="0" y="0"/>
                </a:moveTo>
                <a:lnTo>
                  <a:pt x="7682386" y="0"/>
                </a:lnTo>
                <a:lnTo>
                  <a:pt x="7682386" y="8587099"/>
                </a:lnTo>
                <a:lnTo>
                  <a:pt x="0" y="8587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8636" y="762149"/>
            <a:ext cx="9662760" cy="7217808"/>
          </a:xfrm>
          <a:custGeom>
            <a:avLst/>
            <a:gdLst/>
            <a:ahLst/>
            <a:cxnLst/>
            <a:rect r="r" b="b" t="t" l="l"/>
            <a:pathLst>
              <a:path h="7217808" w="9662760">
                <a:moveTo>
                  <a:pt x="0" y="0"/>
                </a:moveTo>
                <a:lnTo>
                  <a:pt x="9662760" y="0"/>
                </a:lnTo>
                <a:lnTo>
                  <a:pt x="9662760" y="7217808"/>
                </a:lnTo>
                <a:lnTo>
                  <a:pt x="0" y="721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69127" y="9258300"/>
            <a:ext cx="13032997" cy="1562496"/>
            <a:chOff x="0" y="0"/>
            <a:chExt cx="17377330" cy="20833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377330" cy="1227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42">
                  <a:solidFill>
                    <a:srgbClr val="FFFFFF"/>
                  </a:solidFill>
                  <a:latin typeface="Now Bold"/>
                </a:rPr>
                <a:t>Microarquitectura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08853"/>
              <a:ext cx="17377330" cy="57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799999">
            <a:off x="-731341" y="3929500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21253" y="2810212"/>
            <a:ext cx="2889302" cy="2889302"/>
          </a:xfrm>
          <a:custGeom>
            <a:avLst/>
            <a:gdLst/>
            <a:ahLst/>
            <a:cxnLst/>
            <a:rect r="r" b="b" t="t" l="l"/>
            <a:pathLst>
              <a:path h="2889302" w="2889302">
                <a:moveTo>
                  <a:pt x="0" y="0"/>
                </a:moveTo>
                <a:lnTo>
                  <a:pt x="2889302" y="0"/>
                </a:lnTo>
                <a:lnTo>
                  <a:pt x="2889302" y="2889302"/>
                </a:lnTo>
                <a:lnTo>
                  <a:pt x="0" y="288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4137" y="2810212"/>
            <a:ext cx="2795107" cy="2848517"/>
          </a:xfrm>
          <a:custGeom>
            <a:avLst/>
            <a:gdLst/>
            <a:ahLst/>
            <a:cxnLst/>
            <a:rect r="r" b="b" t="t" l="l"/>
            <a:pathLst>
              <a:path h="2848517" w="2795107">
                <a:moveTo>
                  <a:pt x="0" y="0"/>
                </a:moveTo>
                <a:lnTo>
                  <a:pt x="2795107" y="0"/>
                </a:lnTo>
                <a:lnTo>
                  <a:pt x="2795107" y="2848516"/>
                </a:lnTo>
                <a:lnTo>
                  <a:pt x="0" y="2848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54768" y="6294011"/>
            <a:ext cx="4553844" cy="5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</a:rPr>
              <a:t>Desventajas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8982" y="6294011"/>
            <a:ext cx="4553844" cy="5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</a:rPr>
              <a:t>Ventajas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2744" y="1455626"/>
            <a:ext cx="14253369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Proceso de Diseño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8982" y="6897548"/>
            <a:ext cx="5049570" cy="14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Paralelismo de Datos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Eficiencia en Cálculos Intensivos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Reducción de Instrucciones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Optimización de Consumo de Energía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9043" y="6897548"/>
            <a:ext cx="5267071" cy="14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Limitado para Tareas No Vectorizables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Complejidad de Programación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Mayor Complejidad de Hardware</a:t>
            </a:r>
          </a:p>
          <a:p>
            <a:pPr algn="ctr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Dependencia de Datos Uniforme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DAF03wvM97c</dc:identifier>
  <dcterms:modified xsi:type="dcterms:W3CDTF">2011-08-01T06:04:30Z</dcterms:modified>
  <cp:revision>1</cp:revision>
  <dc:title>PROYECTO 2 PROCESADOR VECTORIAL GRUPO 4</dc:title>
</cp:coreProperties>
</file>